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7" r:id="rId4"/>
    <p:sldId id="258" r:id="rId5"/>
    <p:sldId id="261" r:id="rId6"/>
    <p:sldId id="266" r:id="rId7"/>
    <p:sldId id="267" r:id="rId8"/>
    <p:sldId id="262" r:id="rId9"/>
    <p:sldId id="278" r:id="rId10"/>
    <p:sldId id="268" r:id="rId11"/>
    <p:sldId id="264" r:id="rId12"/>
    <p:sldId id="269" r:id="rId13"/>
    <p:sldId id="273" r:id="rId14"/>
    <p:sldId id="274" r:id="rId15"/>
    <p:sldId id="279" r:id="rId16"/>
    <p:sldId id="280" r:id="rId17"/>
    <p:sldId id="275" r:id="rId18"/>
    <p:sldId id="276" r:id="rId19"/>
    <p:sldId id="277" r:id="rId20"/>
    <p:sldId id="284" r:id="rId21"/>
    <p:sldId id="271" r:id="rId22"/>
    <p:sldId id="283" r:id="rId23"/>
    <p:sldId id="281" r:id="rId24"/>
    <p:sldId id="28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504C95-5A5D-4BD0-8B17-E6C6D211AD8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829410-AD9D-490A-B08D-E7CCC3E90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8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EB876A-FD69-4F44-8562-83508672B81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0CEDB8-32EE-4DE2-8899-F941AD5B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4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BEF29-FB55-4911-BE7B-AB980B121A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9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3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7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2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28F7-15B8-4CB1-84E8-8E7E187D13F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B0A7-27C5-406A-8102-E4CA0AC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zLqgExH68" TargetMode="External"/><Relationship Id="rId2" Type="http://schemas.openxmlformats.org/officeDocument/2006/relationships/hyperlink" Target="https://business.unl.edu/current-students/clifton-strengths-institu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engthsquest.com/home.aspx" TargetMode="External"/><Relationship Id="rId4" Type="http://schemas.openxmlformats.org/officeDocument/2006/relationships/hyperlink" Target="https://www.youtube.com/watch?v=EvaX-IwYRr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rfoster@marylanning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Best Version of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Renae</a:t>
            </a:r>
            <a:r>
              <a:rPr lang="en-US" b="1" dirty="0" smtClean="0"/>
              <a:t> Foster</a:t>
            </a:r>
          </a:p>
          <a:p>
            <a:r>
              <a:rPr lang="en-US" dirty="0" smtClean="0"/>
              <a:t>Mary Lanning Healthcare</a:t>
            </a:r>
          </a:p>
          <a:p>
            <a:r>
              <a:rPr lang="en-US" dirty="0" smtClean="0"/>
              <a:t>Certified Strengths Coach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4648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Relator		</a:t>
            </a:r>
            <a:r>
              <a:rPr lang="en-US" dirty="0" smtClean="0">
                <a:solidFill>
                  <a:srgbClr val="7030A0"/>
                </a:solidFill>
              </a:rPr>
              <a:t>Achiever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Strategic		</a:t>
            </a:r>
            <a:r>
              <a:rPr lang="en-US" dirty="0" smtClean="0">
                <a:solidFill>
                  <a:srgbClr val="7030A0"/>
                </a:solidFill>
              </a:rPr>
              <a:t>Belief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WOO		</a:t>
            </a:r>
            <a:r>
              <a:rPr lang="en-US" dirty="0" smtClean="0">
                <a:solidFill>
                  <a:srgbClr val="0070C0"/>
                </a:solidFill>
              </a:rPr>
              <a:t>Developer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Communication	</a:t>
            </a:r>
            <a:r>
              <a:rPr lang="en-US" dirty="0" smtClean="0">
                <a:solidFill>
                  <a:srgbClr val="7030A0"/>
                </a:solidFill>
              </a:rPr>
              <a:t>Arranger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Individualization	Positivity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5" y="4836664"/>
            <a:ext cx="4559516" cy="16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524072" cy="46386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look forward to going to work</a:t>
            </a:r>
          </a:p>
          <a:p>
            <a:pPr>
              <a:spcAft>
                <a:spcPts val="12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have more positive than negative interactions with coworkers</a:t>
            </a:r>
          </a:p>
          <a:p>
            <a:pPr>
              <a:spcAft>
                <a:spcPts val="12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treat customers better</a:t>
            </a:r>
          </a:p>
          <a:p>
            <a:pPr>
              <a:spcAft>
                <a:spcPts val="12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tell their friends they work for a great company</a:t>
            </a:r>
          </a:p>
          <a:p>
            <a:pPr>
              <a:spcAft>
                <a:spcPts val="12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achieve more on a daily basis</a:t>
            </a:r>
          </a:p>
          <a:p>
            <a:pPr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have more positive, creative, and innovative </a:t>
            </a:r>
            <a:r>
              <a:rPr lang="en-US" dirty="0" smtClean="0">
                <a:solidFill>
                  <a:srgbClr val="565A5C"/>
                </a:solidFill>
              </a:rPr>
              <a:t>moments</a:t>
            </a:r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505200" y="6447147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F67566-1DA4-4633-A16A-6B2A60314D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351" y="304153"/>
            <a:ext cx="8639698" cy="582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 WORKING IN THE STRENGTHS ZONE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72400" cy="1362075"/>
          </a:xfrm>
        </p:spPr>
        <p:txBody>
          <a:bodyPr/>
          <a:lstStyle/>
          <a:p>
            <a:r>
              <a:rPr lang="en-US" dirty="0" smtClean="0"/>
              <a:t>People who focus on using their strengths…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dirty="0"/>
              <a:t>Why Does it Matter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2286000"/>
            <a:ext cx="52117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4400" y="3395150"/>
            <a:ext cx="3470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565A5C"/>
                </a:solidFill>
                <a:latin typeface="+mj-lt"/>
              </a:rPr>
              <a:t>are</a:t>
            </a: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61C250"/>
                </a:solidFill>
                <a:latin typeface="+mj-lt"/>
              </a:rPr>
              <a:t>six TIMES </a:t>
            </a:r>
            <a:r>
              <a:rPr lang="en-US" sz="2200" dirty="0" smtClean="0">
                <a:solidFill>
                  <a:srgbClr val="565A5C"/>
                </a:solidFill>
                <a:latin typeface="+mj-lt"/>
              </a:rPr>
              <a:t>as likely to be engaged in their jobs</a:t>
            </a:r>
            <a:endParaRPr lang="en-US" sz="2200" dirty="0">
              <a:solidFill>
                <a:srgbClr val="565A5C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569" y="4419600"/>
            <a:ext cx="63106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565A5C"/>
                </a:solidFill>
                <a:latin typeface="+mj-lt"/>
              </a:rPr>
              <a:t>People who learn to use their strengths every day have </a:t>
            </a:r>
            <a:r>
              <a:rPr lang="en-US" sz="2800" b="1" dirty="0" smtClean="0">
                <a:solidFill>
                  <a:srgbClr val="61C250"/>
                </a:solidFill>
                <a:latin typeface="+mj-lt"/>
              </a:rPr>
              <a:t>7.8% greater productivity</a:t>
            </a:r>
            <a:r>
              <a:rPr lang="en-US" sz="2200" b="1" dirty="0" smtClean="0">
                <a:solidFill>
                  <a:srgbClr val="565A5C"/>
                </a:solidFill>
                <a:latin typeface="+mj-lt"/>
              </a:rPr>
              <a:t>.</a:t>
            </a:r>
            <a:endParaRPr lang="en-US" sz="2200" dirty="0">
              <a:solidFill>
                <a:srgbClr val="565A5C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86400"/>
            <a:ext cx="6559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3" y="5334000"/>
            <a:ext cx="7772400" cy="1362075"/>
          </a:xfrm>
        </p:spPr>
        <p:txBody>
          <a:bodyPr/>
          <a:lstStyle/>
          <a:p>
            <a:r>
              <a:rPr lang="en-US" dirty="0" smtClean="0"/>
              <a:t>Scenario—Planning a football practice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32956" cy="44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5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Competition and Self Assurance</a:t>
            </a:r>
          </a:p>
          <a:p>
            <a:pPr lvl="1"/>
            <a:r>
              <a:rPr lang="en-US" dirty="0" smtClean="0"/>
              <a:t>Both Influencing strengths </a:t>
            </a:r>
          </a:p>
          <a:p>
            <a:pPr lvl="1"/>
            <a:r>
              <a:rPr lang="en-US" dirty="0" smtClean="0"/>
              <a:t>What might this look like</a:t>
            </a:r>
          </a:p>
          <a:p>
            <a:pPr lvl="1"/>
            <a:r>
              <a:rPr lang="en-US" dirty="0" smtClean="0"/>
              <a:t>How might his behavior be perceived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Empathy and Developer</a:t>
            </a:r>
          </a:p>
          <a:p>
            <a:pPr lvl="1"/>
            <a:r>
              <a:rPr lang="en-US" dirty="0" smtClean="0"/>
              <a:t>Both Relationship Building Strengths</a:t>
            </a:r>
          </a:p>
          <a:p>
            <a:pPr lvl="1"/>
            <a:r>
              <a:rPr lang="en-US" dirty="0" smtClean="0"/>
              <a:t>What might this look like</a:t>
            </a:r>
          </a:p>
          <a:p>
            <a:pPr lvl="1"/>
            <a:r>
              <a:rPr lang="en-US" dirty="0" smtClean="0"/>
              <a:t>In combination with two Influencing Strengths</a:t>
            </a:r>
          </a:p>
          <a:p>
            <a:pPr lvl="1"/>
            <a:r>
              <a:rPr lang="en-US" dirty="0" smtClean="0"/>
              <a:t>How could a coach/teacher capitalize on this player</a:t>
            </a:r>
          </a:p>
        </p:txBody>
      </p:sp>
    </p:spTree>
    <p:extLst>
      <p:ext uri="{BB962C8B-B14F-4D97-AF65-F5344CB8AC3E}">
        <p14:creationId xmlns:p14="http://schemas.microsoft.com/office/powerpoint/2010/main" val="31093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Assignments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9" y="1766656"/>
            <a:ext cx="8168718" cy="463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9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Your Own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Help and </a:t>
            </a:r>
            <a:r>
              <a:rPr lang="en-US" dirty="0" smtClean="0"/>
              <a:t>Hinder </a:t>
            </a:r>
            <a:endParaRPr lang="en-US" dirty="0" smtClean="0"/>
          </a:p>
          <a:p>
            <a:r>
              <a:rPr lang="en-US" dirty="0" smtClean="0"/>
              <a:t>Working with others</a:t>
            </a:r>
            <a:endParaRPr lang="en-US" dirty="0" smtClean="0"/>
          </a:p>
          <a:p>
            <a:r>
              <a:rPr lang="en-US" dirty="0" smtClean="0"/>
              <a:t>Manage my lesser talents (not weakness fixing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Finding Partners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705166" cy="285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 A Job Finder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Do teachers need to have empathy?</a:t>
            </a:r>
          </a:p>
          <a:p>
            <a:endParaRPr lang="en-US" dirty="0"/>
          </a:p>
          <a:p>
            <a:r>
              <a:rPr lang="en-US" dirty="0" smtClean="0"/>
              <a:t>Career Pathway—Not Job 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Clifton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Neighborhood </a:t>
            </a:r>
            <a:r>
              <a:rPr lang="en-US" dirty="0" err="1" smtClean="0"/>
              <a:t>vs</a:t>
            </a:r>
            <a:r>
              <a:rPr lang="en-US" dirty="0" smtClean="0"/>
              <a:t> furniture in the house</a:t>
            </a:r>
          </a:p>
          <a:p>
            <a:r>
              <a:rPr lang="en-US" dirty="0" smtClean="0"/>
              <a:t>What do you believe you do well and own it.</a:t>
            </a:r>
          </a:p>
          <a:p>
            <a:r>
              <a:rPr lang="en-US" dirty="0" smtClean="0"/>
              <a:t>Where’s your chance at making an impact.</a:t>
            </a:r>
          </a:p>
          <a:p>
            <a:r>
              <a:rPr lang="en-US" dirty="0" smtClean="0"/>
              <a:t>Raw </a:t>
            </a:r>
            <a:r>
              <a:rPr lang="en-US" dirty="0" err="1" smtClean="0"/>
              <a:t>vs</a:t>
            </a:r>
            <a:r>
              <a:rPr lang="en-US" dirty="0" smtClean="0"/>
              <a:t> Mature</a:t>
            </a:r>
          </a:p>
          <a:p>
            <a:r>
              <a:rPr lang="en-US" dirty="0" smtClean="0"/>
              <a:t>Safe Language</a:t>
            </a:r>
          </a:p>
          <a:p>
            <a:r>
              <a:rPr lang="en-US" dirty="0"/>
              <a:t>Understanding of why others struggle and succeed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06" y="1134309"/>
            <a:ext cx="3620978" cy="543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Themes are neutral</a:t>
            </a:r>
          </a:p>
          <a:p>
            <a:r>
              <a:rPr lang="en-US" dirty="0" smtClean="0"/>
              <a:t>Themes are not labels</a:t>
            </a:r>
          </a:p>
          <a:p>
            <a:r>
              <a:rPr lang="en-US" dirty="0" smtClean="0"/>
              <a:t>Lead with positive intent</a:t>
            </a:r>
          </a:p>
          <a:p>
            <a:r>
              <a:rPr lang="en-US" dirty="0" smtClean="0"/>
              <a:t>Differences are advantages</a:t>
            </a:r>
          </a:p>
          <a:p>
            <a:r>
              <a:rPr lang="en-US" dirty="0" smtClean="0"/>
              <a:t>People need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Strengths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06" y="1600200"/>
            <a:ext cx="60443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key to success is to fully understand how to apply your greatest talents and strengths in your everyday life. </a:t>
            </a:r>
          </a:p>
          <a:p>
            <a:r>
              <a:rPr lang="en-US" dirty="0" smtClean="0"/>
              <a:t>Famous People using their talents are not “well rounded”</a:t>
            </a:r>
          </a:p>
          <a:p>
            <a:pPr lvl="1"/>
            <a:r>
              <a:rPr lang="en-US" dirty="0" smtClean="0"/>
              <a:t>Simone </a:t>
            </a:r>
            <a:r>
              <a:rPr lang="en-US" dirty="0" err="1" smtClean="0"/>
              <a:t>Biles</a:t>
            </a:r>
            <a:r>
              <a:rPr lang="en-US" dirty="0" smtClean="0"/>
              <a:t>/Michael Jordan/Kevin Durant (beyond athleticism they have a competitive drive)</a:t>
            </a:r>
          </a:p>
          <a:p>
            <a:pPr lvl="1"/>
            <a:r>
              <a:rPr lang="en-US" smtClean="0"/>
              <a:t>Oprah Winfrey/J.K </a:t>
            </a:r>
            <a:r>
              <a:rPr lang="en-US" dirty="0" smtClean="0"/>
              <a:t>Rowling (connect with an audience in an influential way)</a:t>
            </a:r>
          </a:p>
          <a:p>
            <a:pPr lvl="1"/>
            <a:r>
              <a:rPr lang="en-US" dirty="0" smtClean="0"/>
              <a:t>Nelson Mandela (inspired people to see a dream)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Individuals should sharpen talents, teams should be well-rounded.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ok not to know</a:t>
            </a:r>
          </a:p>
          <a:p>
            <a:r>
              <a:rPr lang="en-US" dirty="0" smtClean="0"/>
              <a:t>Will I be able to do what I do </a:t>
            </a:r>
            <a:r>
              <a:rPr lang="en-US" dirty="0" smtClean="0"/>
              <a:t>best = JOY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rite with dominate </a:t>
            </a:r>
            <a:r>
              <a:rPr lang="en-US" dirty="0" err="1" smtClean="0"/>
              <a:t>vs</a:t>
            </a:r>
            <a:r>
              <a:rPr lang="en-US" dirty="0" smtClean="0"/>
              <a:t> non dominate hand</a:t>
            </a:r>
          </a:p>
          <a:p>
            <a:r>
              <a:rPr lang="en-US" dirty="0" smtClean="0"/>
              <a:t>Scholarships and essay</a:t>
            </a:r>
          </a:p>
          <a:p>
            <a:pPr lvl="1"/>
            <a:r>
              <a:rPr lang="en-US" dirty="0" smtClean="0"/>
              <a:t>Good with People and Organized</a:t>
            </a:r>
          </a:p>
          <a:p>
            <a:pPr lvl="1"/>
            <a:r>
              <a:rPr lang="en-US" dirty="0" smtClean="0"/>
              <a:t>Interview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Avenues for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StrengthsQuest.com and gallup.com/</a:t>
            </a:r>
            <a:r>
              <a:rPr lang="en-US" dirty="0" err="1" smtClean="0"/>
              <a:t>cliftonstrengths</a:t>
            </a:r>
            <a:r>
              <a:rPr lang="en-US" dirty="0" smtClean="0"/>
              <a:t> and Strengths Explorer</a:t>
            </a:r>
          </a:p>
          <a:p>
            <a:r>
              <a:rPr lang="en-US" dirty="0" smtClean="0"/>
              <a:t>UNL Twitter @</a:t>
            </a:r>
            <a:r>
              <a:rPr lang="en-US" dirty="0" err="1" smtClean="0"/>
              <a:t>UNLStrengths</a:t>
            </a:r>
            <a:r>
              <a:rPr lang="en-US" dirty="0" smtClean="0"/>
              <a:t> (Clifton Strengths </a:t>
            </a:r>
            <a:r>
              <a:rPr lang="en-US" dirty="0"/>
              <a:t>Institute) </a:t>
            </a:r>
            <a:r>
              <a:rPr lang="en-US" dirty="0">
                <a:hlinkClick r:id="rId2"/>
              </a:rPr>
              <a:t>https://business.unl.edu/current-students/clifton-strengths-institute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K-State Twitter @</a:t>
            </a:r>
            <a:r>
              <a:rPr lang="en-US" dirty="0" err="1" smtClean="0"/>
              <a:t>kstatestrengths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www.youtube.com/watch?v=jDzLqgExH68</a:t>
            </a:r>
            <a:endParaRPr lang="en-US" dirty="0" smtClean="0"/>
          </a:p>
          <a:p>
            <a:r>
              <a:rPr lang="en-US" dirty="0" smtClean="0"/>
              <a:t>Hastings College </a:t>
            </a:r>
          </a:p>
          <a:p>
            <a:r>
              <a:rPr lang="en-US" dirty="0" smtClean="0"/>
              <a:t>Strengths Based Parenting</a:t>
            </a:r>
          </a:p>
          <a:p>
            <a:r>
              <a:rPr lang="en-US" dirty="0" smtClean="0"/>
              <a:t>Wellbeing and Engagement, Clifton Builders (Entrepreneur)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www.youtube.com/watch?v=EvaX-IwYRrI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www.strengthsquest.com/home.aspx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Next—Its Contagious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Take </a:t>
            </a:r>
            <a:r>
              <a:rPr lang="en-US" dirty="0" smtClean="0"/>
              <a:t>assessment-Need a Code</a:t>
            </a:r>
          </a:p>
          <a:p>
            <a:r>
              <a:rPr lang="en-US" dirty="0"/>
              <a:t>Assessment-Coaching-Team </a:t>
            </a:r>
            <a:r>
              <a:rPr lang="en-US" dirty="0" smtClean="0"/>
              <a:t>Coaching</a:t>
            </a:r>
          </a:p>
          <a:p>
            <a:r>
              <a:rPr lang="en-US" dirty="0" smtClean="0"/>
              <a:t>Contact </a:t>
            </a:r>
            <a:r>
              <a:rPr lang="en-US" dirty="0" smtClean="0"/>
              <a:t>Me</a:t>
            </a:r>
          </a:p>
          <a:p>
            <a:r>
              <a:rPr lang="en-US" dirty="0" smtClean="0"/>
              <a:t>Become a Coach</a:t>
            </a:r>
          </a:p>
          <a:p>
            <a:r>
              <a:rPr lang="en-US" dirty="0" smtClean="0"/>
              <a:t>Don’t dabble—do it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727848" cy="423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Renae</a:t>
            </a:r>
            <a:r>
              <a:rPr lang="en-US" dirty="0" smtClean="0"/>
              <a:t> Foster, </a:t>
            </a:r>
          </a:p>
          <a:p>
            <a:pPr lvl="1"/>
            <a:r>
              <a:rPr lang="en-US" dirty="0" smtClean="0">
                <a:hlinkClick r:id="rId2"/>
              </a:rPr>
              <a:t>rfoster@marylanning.org</a:t>
            </a:r>
            <a:endParaRPr lang="en-US" dirty="0" smtClean="0"/>
          </a:p>
          <a:p>
            <a:pPr lvl="1"/>
            <a:r>
              <a:rPr lang="en-US" dirty="0" smtClean="0"/>
              <a:t>402-461-5299</a:t>
            </a:r>
          </a:p>
          <a:p>
            <a:pPr lvl="1"/>
            <a:r>
              <a:rPr lang="en-US" dirty="0" smtClean="0"/>
              <a:t>Twitter @</a:t>
            </a:r>
            <a:r>
              <a:rPr lang="en-US" dirty="0" err="1" smtClean="0"/>
              <a:t>foster_renae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90774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With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Talent: </a:t>
            </a:r>
            <a:r>
              <a:rPr lang="en-US" dirty="0" smtClean="0"/>
              <a:t>a recurring pattern of thought, feeling, or behavior that can be productively applied.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Strength:  </a:t>
            </a:r>
            <a:r>
              <a:rPr lang="en-US" dirty="0" smtClean="0"/>
              <a:t>the ability to provide consistent, near-perfect performance in a specific activity.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Skill: </a:t>
            </a:r>
            <a:r>
              <a:rPr lang="en-US" dirty="0" smtClean="0"/>
              <a:t>the capacity to perform the fundamental steps of an activity.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Knowledge: </a:t>
            </a:r>
            <a:r>
              <a:rPr lang="en-US" dirty="0" smtClean="0"/>
              <a:t>what you know, either factually or through awareness gained by experience.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for Talent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133600"/>
            <a:ext cx="4038600" cy="29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25963"/>
          </a:xfrm>
        </p:spPr>
        <p:txBody>
          <a:bodyPr/>
          <a:lstStyle/>
          <a:p>
            <a:r>
              <a:rPr lang="en-US" dirty="0" smtClean="0"/>
              <a:t>Innate Talent</a:t>
            </a:r>
          </a:p>
          <a:p>
            <a:r>
              <a:rPr lang="en-US" dirty="0" smtClean="0"/>
              <a:t>Higher Engagement</a:t>
            </a:r>
          </a:p>
          <a:p>
            <a:r>
              <a:rPr lang="en-US" dirty="0" smtClean="0"/>
              <a:t>Lower Turnover</a:t>
            </a:r>
          </a:p>
          <a:p>
            <a:r>
              <a:rPr lang="en-US" dirty="0" smtClean="0"/>
              <a:t>Recommend employees are two times more likely to be high performers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Does Strengths Based Development Work?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4A47345-50F9-4115-9ADD-7DC9C6A3DFD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80" name="Rectangle 3" descr="Wide upward diagonal"/>
          <p:cNvSpPr>
            <a:spLocks noChangeArrowheads="1"/>
          </p:cNvSpPr>
          <p:nvPr/>
        </p:nvSpPr>
        <p:spPr bwMode="auto">
          <a:xfrm>
            <a:off x="2784475" y="5437190"/>
            <a:ext cx="661988" cy="109537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FFFFFF"/>
            </a:bgClr>
          </a:patt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Rectangle 4" descr="Wide upward diagonal"/>
          <p:cNvSpPr>
            <a:spLocks noChangeArrowheads="1"/>
          </p:cNvSpPr>
          <p:nvPr/>
        </p:nvSpPr>
        <p:spPr bwMode="auto">
          <a:xfrm>
            <a:off x="5094288" y="5145090"/>
            <a:ext cx="660400" cy="401637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FFFFFF"/>
            </a:bgClr>
          </a:patt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3446463" y="5372102"/>
            <a:ext cx="660400" cy="174625"/>
          </a:xfrm>
          <a:prstGeom prst="rect">
            <a:avLst/>
          </a:prstGeom>
          <a:solidFill>
            <a:schemeClr val="accent1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5754689" y="2174875"/>
            <a:ext cx="661987" cy="3371850"/>
          </a:xfrm>
          <a:prstGeom prst="rect">
            <a:avLst/>
          </a:prstGeom>
          <a:solidFill>
            <a:schemeClr val="accent1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2297114" y="1481140"/>
            <a:ext cx="1587" cy="4065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2297114" y="5546725"/>
            <a:ext cx="46180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 flipV="1">
            <a:off x="4605338" y="5546725"/>
            <a:ext cx="1587" cy="650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 flipV="1">
            <a:off x="6915150" y="5546725"/>
            <a:ext cx="1588" cy="650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3033998" y="5037140"/>
            <a:ext cx="26930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100" b="1">
                <a:solidFill>
                  <a:srgbClr val="000000"/>
                </a:solidFill>
                <a:latin typeface="Times New Roman" pitchFamily="18" charset="0"/>
              </a:rPr>
              <a:t>90</a:t>
            </a:r>
            <a:endParaRPr lang="en-US" sz="3200">
              <a:latin typeface="Mead Bold" pitchFamily="2" charset="0"/>
            </a:endParaRPr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5281246" y="4743452"/>
            <a:ext cx="40395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100" b="1">
                <a:solidFill>
                  <a:srgbClr val="000000"/>
                </a:solidFill>
                <a:latin typeface="Times New Roman" pitchFamily="18" charset="0"/>
              </a:rPr>
              <a:t>350</a:t>
            </a:r>
            <a:endParaRPr lang="en-US" sz="3200">
              <a:latin typeface="Mead Bold" pitchFamily="2" charset="0"/>
            </a:endParaRPr>
          </a:p>
        </p:txBody>
      </p:sp>
      <p:sp>
        <p:nvSpPr>
          <p:cNvPr id="276493" name="Rectangle 13"/>
          <p:cNvSpPr>
            <a:spLocks noChangeArrowheads="1"/>
          </p:cNvSpPr>
          <p:nvPr/>
        </p:nvSpPr>
        <p:spPr bwMode="auto">
          <a:xfrm>
            <a:off x="3633421" y="4972052"/>
            <a:ext cx="40395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100" b="1">
                <a:solidFill>
                  <a:srgbClr val="000000"/>
                </a:solidFill>
                <a:latin typeface="Times New Roman" pitchFamily="18" charset="0"/>
              </a:rPr>
              <a:t>150</a:t>
            </a:r>
            <a:endParaRPr lang="en-US" sz="3200">
              <a:latin typeface="Mead Bold" pitchFamily="2" charset="0"/>
            </a:endParaRPr>
          </a:p>
        </p:txBody>
      </p: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5871146" y="1773240"/>
            <a:ext cx="53861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100" b="1">
                <a:solidFill>
                  <a:srgbClr val="000000"/>
                </a:solidFill>
                <a:latin typeface="Times New Roman" pitchFamily="18" charset="0"/>
              </a:rPr>
              <a:t>2900</a:t>
            </a:r>
            <a:endParaRPr lang="en-US" sz="3200">
              <a:latin typeface="Mead Bold" pitchFamily="2" charset="0"/>
            </a:endParaRPr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3088351" y="5641976"/>
            <a:ext cx="900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Avg Reader</a:t>
            </a:r>
            <a:endParaRPr lang="en-US" sz="1400">
              <a:latin typeface="Mead Bold" pitchFamily="2" charset="0"/>
            </a:endParaRPr>
          </a:p>
        </p:txBody>
      </p:sp>
      <p:sp>
        <p:nvSpPr>
          <p:cNvPr id="24593" name="Rectangle 16"/>
          <p:cNvSpPr>
            <a:spLocks noChangeArrowheads="1"/>
          </p:cNvSpPr>
          <p:nvPr/>
        </p:nvSpPr>
        <p:spPr bwMode="auto">
          <a:xfrm>
            <a:off x="5156043" y="5641976"/>
            <a:ext cx="1424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Above Avg Reader</a:t>
            </a:r>
            <a:endParaRPr lang="en-US" sz="1400">
              <a:latin typeface="Mead Bold" pitchFamily="2" charset="0"/>
            </a:endParaRPr>
          </a:p>
        </p:txBody>
      </p:sp>
      <p:sp>
        <p:nvSpPr>
          <p:cNvPr id="24594" name="Rectangle 17"/>
          <p:cNvSpPr>
            <a:spLocks noChangeArrowheads="1"/>
          </p:cNvSpPr>
          <p:nvPr/>
        </p:nvSpPr>
        <p:spPr bwMode="auto">
          <a:xfrm rot="-5400000">
            <a:off x="1354707" y="3342711"/>
            <a:ext cx="13926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Words per minute</a:t>
            </a:r>
            <a:endParaRPr lang="en-US" sz="1400">
              <a:latin typeface="Mea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5" grpId="0" animBg="1"/>
      <p:bldP spid="276486" grpId="0" animBg="1"/>
      <p:bldP spid="276493" grpId="0"/>
      <p:bldP spid="2764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in Talents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Talent X Investment = Strength</a:t>
            </a:r>
          </a:p>
          <a:p>
            <a:pPr lvl="1"/>
            <a:r>
              <a:rPr lang="en-US" dirty="0" smtClean="0"/>
              <a:t>Investment (Skill, Knowledge &amp; Experience)</a:t>
            </a:r>
          </a:p>
          <a:p>
            <a:pPr lvl="1"/>
            <a:r>
              <a:rPr lang="en-US" dirty="0" smtClean="0"/>
              <a:t>Invest in A Talent you get an A+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 + K + E = Damage Control</a:t>
            </a:r>
          </a:p>
          <a:p>
            <a:pPr lvl="1"/>
            <a:r>
              <a:rPr lang="en-US" dirty="0" smtClean="0"/>
              <a:t>Invest in C Talent you might get a C+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***not an excuse to NOT meet your expectations  or Not an excuse to NOT try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t</a:t>
            </a:r>
            <a:r>
              <a:rPr lang="en-US" dirty="0" smtClean="0">
                <a:solidFill>
                  <a:srgbClr val="565A5C"/>
                </a:solidFill>
              </a:rPr>
              <a:t>alk to people in elevators, airplanes, grocery stores, and wherever you go</a:t>
            </a:r>
          </a:p>
          <a:p>
            <a:pPr>
              <a:spcAft>
                <a:spcPts val="6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h</a:t>
            </a:r>
            <a:r>
              <a:rPr lang="en-US" dirty="0" smtClean="0">
                <a:solidFill>
                  <a:srgbClr val="565A5C"/>
                </a:solidFill>
              </a:rPr>
              <a:t>ave a color-coded or otherwise organized closet</a:t>
            </a:r>
          </a:p>
          <a:p>
            <a:pPr>
              <a:spcAft>
                <a:spcPts val="6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w</a:t>
            </a:r>
            <a:r>
              <a:rPr lang="en-US" dirty="0" smtClean="0">
                <a:solidFill>
                  <a:srgbClr val="565A5C"/>
                </a:solidFill>
              </a:rPr>
              <a:t>rite down a list of things to do, and stick to it</a:t>
            </a:r>
          </a:p>
          <a:p>
            <a:pPr>
              <a:spcAft>
                <a:spcPts val="6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m</a:t>
            </a:r>
            <a:r>
              <a:rPr lang="en-US" dirty="0" smtClean="0">
                <a:solidFill>
                  <a:srgbClr val="565A5C"/>
                </a:solidFill>
              </a:rPr>
              <a:t>ake a list of things to do on weekends</a:t>
            </a:r>
          </a:p>
          <a:p>
            <a:pPr>
              <a:spcAft>
                <a:spcPts val="6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n</a:t>
            </a:r>
            <a:r>
              <a:rPr lang="en-US" dirty="0" smtClean="0">
                <a:solidFill>
                  <a:srgbClr val="565A5C"/>
                </a:solidFill>
              </a:rPr>
              <a:t>eed to pick someone to race while driving</a:t>
            </a:r>
          </a:p>
          <a:p>
            <a:pPr>
              <a:spcAft>
                <a:spcPts val="600"/>
              </a:spcAft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a</a:t>
            </a:r>
            <a:r>
              <a:rPr lang="en-US" dirty="0" smtClean="0">
                <a:solidFill>
                  <a:srgbClr val="565A5C"/>
                </a:solidFill>
              </a:rPr>
              <a:t>sk too many questions</a:t>
            </a:r>
          </a:p>
          <a:p>
            <a:pPr>
              <a:buClr>
                <a:srgbClr val="565A5C"/>
              </a:buClr>
            </a:pPr>
            <a:r>
              <a:rPr lang="en-US" dirty="0">
                <a:solidFill>
                  <a:srgbClr val="565A5C"/>
                </a:solidFill>
              </a:rPr>
              <a:t>p</a:t>
            </a:r>
            <a:r>
              <a:rPr lang="en-US" dirty="0" smtClean="0">
                <a:solidFill>
                  <a:srgbClr val="565A5C"/>
                </a:solidFill>
              </a:rPr>
              <a:t>ush the elevator button to “remind” the elevator that you </a:t>
            </a:r>
            <a:r>
              <a:rPr lang="en-US" dirty="0" smtClean="0">
                <a:solidFill>
                  <a:srgbClr val="565A5C"/>
                </a:solidFill>
              </a:rPr>
              <a:t>are </a:t>
            </a:r>
            <a:r>
              <a:rPr lang="en-US" dirty="0" smtClean="0">
                <a:solidFill>
                  <a:srgbClr val="565A5C"/>
                </a:solidFill>
              </a:rPr>
              <a:t>there</a:t>
            </a:r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447147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F67566-1DA4-4633-A16A-6B2A60314D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UP IF YOU ALWAYS 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feel you always knew how to do it?</a:t>
            </a:r>
          </a:p>
          <a:p>
            <a:r>
              <a:rPr lang="en-US" dirty="0" smtClean="0"/>
              <a:t>When you practice it, do you get better at it?</a:t>
            </a:r>
          </a:p>
          <a:p>
            <a:r>
              <a:rPr lang="en-US" dirty="0" smtClean="0"/>
              <a:t>Do you know you can perform it well?</a:t>
            </a:r>
          </a:p>
          <a:p>
            <a:r>
              <a:rPr lang="en-US" dirty="0" smtClean="0"/>
              <a:t>Can you get paid well for doing it?</a:t>
            </a:r>
          </a:p>
          <a:p>
            <a:r>
              <a:rPr lang="en-US" dirty="0" smtClean="0"/>
              <a:t>Do you feel pride and pleasure when you do it?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Kids, how was school today?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07" y="3852909"/>
            <a:ext cx="2417684" cy="241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751</Words>
  <Application>Microsoft Office PowerPoint</Application>
  <PresentationFormat>On-screen Show (4:3)</PresentationFormat>
  <Paragraphs>143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Best Version of You</vt:lpstr>
      <vt:lpstr>Let’s Talk Strengths</vt:lpstr>
      <vt:lpstr>Hiring With Purpose</vt:lpstr>
      <vt:lpstr>Hiring for Talent</vt:lpstr>
      <vt:lpstr>Does Strengths Based Development Work?</vt:lpstr>
      <vt:lpstr>Invest in Talents</vt:lpstr>
      <vt:lpstr>STAND UP IF YOU ALWAYS … </vt:lpstr>
      <vt:lpstr>Is it a Strength</vt:lpstr>
      <vt:lpstr>Kids, how was school today?</vt:lpstr>
      <vt:lpstr>PEOPLE WORKING IN THE STRENGTHS ZONE …</vt:lpstr>
      <vt:lpstr>People who focus on using their strengths…</vt:lpstr>
      <vt:lpstr>Scenario—Planning a football practice</vt:lpstr>
      <vt:lpstr>Quarterback</vt:lpstr>
      <vt:lpstr>Quarterback </vt:lpstr>
      <vt:lpstr>Grading Assignments</vt:lpstr>
      <vt:lpstr>Knowing Your Own Strengths</vt:lpstr>
      <vt:lpstr>NOT A Job Finder</vt:lpstr>
      <vt:lpstr>Why Clifton Strengths</vt:lpstr>
      <vt:lpstr>Guiding Principals </vt:lpstr>
      <vt:lpstr>Key to Success</vt:lpstr>
      <vt:lpstr>Career Readiness</vt:lpstr>
      <vt:lpstr>Active Avenues for Strengths</vt:lpstr>
      <vt:lpstr>What’s Next—Its Contagious </vt:lpstr>
      <vt:lpstr>Thank You!</vt:lpstr>
    </vt:vector>
  </TitlesOfParts>
  <Company>MLH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Version of You</dc:title>
  <dc:creator>Foster, Renae L.</dc:creator>
  <cp:lastModifiedBy>Foster, Renae L.</cp:lastModifiedBy>
  <cp:revision>29</cp:revision>
  <cp:lastPrinted>2021-10-14T15:48:32Z</cp:lastPrinted>
  <dcterms:created xsi:type="dcterms:W3CDTF">2020-03-02T16:22:17Z</dcterms:created>
  <dcterms:modified xsi:type="dcterms:W3CDTF">2021-10-14T16:23:37Z</dcterms:modified>
</cp:coreProperties>
</file>